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3" r:id="rId10"/>
    <p:sldId id="265" r:id="rId11"/>
    <p:sldId id="267" r:id="rId12"/>
    <p:sldId id="269" r:id="rId13"/>
    <p:sldId id="270" r:id="rId14"/>
    <p:sldId id="271" r:id="rId15"/>
    <p:sldId id="272" r:id="rId16"/>
    <p:sldId id="266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44" autoAdjust="0"/>
  </p:normalViewPr>
  <p:slideViewPr>
    <p:cSldViewPr snapToGrid="0" snapToObjects="1">
      <p:cViewPr>
        <p:scale>
          <a:sx n="50" d="100"/>
          <a:sy n="50" d="100"/>
        </p:scale>
        <p:origin x="-62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760C8-20AF-6548-8D9E-53AAD5084A6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73641-B04E-474C-BF39-4B6CF3446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Hey what’s good everyone! Welcome to my intro to</a:t>
            </a:r>
            <a:r>
              <a:rPr lang="en-US" baseline="0" dirty="0" smtClean="0"/>
              <a:t> programming workshops! This workshop is designed to teach everyone here a little more about how your computer runs simple programs. To do this, we will be learning a little more about the operating system Unix, and the ever so popular programming language, Python!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6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start with something easy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Whoami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Pwd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Date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Mkdir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Touch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rf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Lpr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Cd ..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origfile</a:t>
            </a:r>
            <a:r>
              <a:rPr lang="en-US" dirty="0" smtClean="0"/>
              <a:t> new</a:t>
            </a:r>
            <a:r>
              <a:rPr lang="en-US" baseline="0" dirty="0" smtClean="0"/>
              <a:t> location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Mv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9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start with something easy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Whoami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Pwd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Date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Mkdir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Touch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rf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Lpr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Cd ..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origfile</a:t>
            </a:r>
            <a:r>
              <a:rPr lang="en-US" dirty="0" smtClean="0"/>
              <a:t> new</a:t>
            </a:r>
            <a:r>
              <a:rPr lang="en-US" baseline="0" dirty="0" smtClean="0"/>
              <a:t> location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Mv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Tuples and lists are similar</a:t>
            </a:r>
          </a:p>
          <a:p>
            <a:r>
              <a:rPr lang="en-US" dirty="0" smtClean="0"/>
              <a:t>Tuples are</a:t>
            </a:r>
            <a:r>
              <a:rPr lang="en-US" baseline="0" dirty="0" smtClean="0"/>
              <a:t> read only, cannot be updated, cannot grow 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7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your computer is made of? </a:t>
            </a:r>
          </a:p>
          <a:p>
            <a:r>
              <a:rPr lang="en-US" dirty="0" smtClean="0"/>
              <a:t>*ask questions*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main point of a program that I would create is to get my computer to do stuff. How is it going to do that though? Let’s say for example, that I want to add 2+2. How’s the computer going to solve my problem?</a:t>
            </a:r>
          </a:p>
          <a:p>
            <a:endParaRPr lang="en-US" baseline="0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At the base level, the computer has it’s “brain”, the CPU. *</a:t>
            </a:r>
            <a:r>
              <a:rPr lang="en-US" dirty="0" err="1" smtClean="0"/>
              <a:t>que</a:t>
            </a:r>
            <a:r>
              <a:rPr lang="en-US" dirty="0" smtClean="0"/>
              <a:t>*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CPU is the one responsible for handling instructions, performing computations, and eventually storing the results in main memory.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Hardware is not exactly intelligent, as it can only understand two things: 0’s and 1’s: that’s right, binary!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CPU is going to take the instructions from memory, and decode it so that the hardware can understand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main point of a program that I would create is to get my computer to do stuff. How is it going to do that though? Let’s say for example, that I want to add 2+2. How’s the computer going to solve my problem?</a:t>
            </a:r>
          </a:p>
          <a:p>
            <a:endParaRPr lang="en-US" baseline="0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At the base level, the computer has it’s “brain”, the CPU. *</a:t>
            </a:r>
            <a:r>
              <a:rPr lang="en-US" dirty="0" err="1" smtClean="0"/>
              <a:t>que</a:t>
            </a:r>
            <a:r>
              <a:rPr lang="en-US" dirty="0" smtClean="0"/>
              <a:t>*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CPU is the one responsible for handling instructions, performing computations, and eventually storing the results in main memory.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Hardware is not exactly intelligent, as it can only understand two things: 0’s and 1’s: that’s right, binary!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CPU is going to take the instructions from memory, and decode it so that the hardware can understand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 compiler does: translates</a:t>
            </a:r>
            <a:r>
              <a:rPr lang="en-US" baseline="0" dirty="0" smtClean="0"/>
              <a:t> the python code, to assembler code, to </a:t>
            </a:r>
            <a:r>
              <a:rPr lang="en-US" baseline="0" smtClean="0"/>
              <a:t>binary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9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up of the</a:t>
            </a:r>
            <a:r>
              <a:rPr lang="en-US" baseline="0" dirty="0" smtClean="0"/>
              <a:t> CLI, and the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UNIX is</a:t>
            </a:r>
            <a:r>
              <a:rPr lang="en-US" baseline="0" dirty="0" smtClean="0"/>
              <a:t> a family of operating systems.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anyone tell me why UNIX is so important?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Shell</a:t>
            </a:r>
            <a:r>
              <a:rPr lang="en-US" baseline="0" dirty="0" smtClean="0"/>
              <a:t> is the super “hacking” looking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For Unix like systems, all operations are built on top of the commands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But, if we want to create our own commands, we can open up the shell ourselves!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useful for deploying commands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Like say I want to change one word of a line of code. It’s very irritating for me to just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Benefits: lots more portable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me to specifically choose what I want to 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Let’s start with something easy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Whoami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Pwd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Date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Mkdir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Touch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rf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Lpr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Cd ..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origfile</a:t>
            </a:r>
            <a:r>
              <a:rPr lang="en-US" dirty="0" smtClean="0"/>
              <a:t> new</a:t>
            </a:r>
            <a:r>
              <a:rPr lang="en-US" baseline="0" dirty="0" smtClean="0"/>
              <a:t> location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Mv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73641-B04E-474C-BF39-4B6CF3446F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April 13, 2016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weepy/tweepy.g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 UNIX/Python with SASE!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Vandana Karan</a:t>
            </a:r>
          </a:p>
          <a:p>
            <a:r>
              <a:rPr lang="en-US" i="1" dirty="0" smtClean="0"/>
              <a:t>B.S. Candidate</a:t>
            </a:r>
          </a:p>
          <a:p>
            <a:r>
              <a:rPr lang="en-US" i="1" dirty="0" smtClean="0"/>
              <a:t>Computer Science/Business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110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627864"/>
            <a:ext cx="7024744" cy="1143000"/>
          </a:xfrm>
        </p:spPr>
        <p:txBody>
          <a:bodyPr/>
          <a:lstStyle/>
          <a:p>
            <a:r>
              <a:rPr lang="en-US" dirty="0" smtClean="0"/>
              <a:t>Let’s use your shell!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1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553908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smtClean="0"/>
              <a:t>cd</a:t>
            </a:r>
          </a:p>
          <a:p>
            <a:r>
              <a:rPr lang="en-US" dirty="0" smtClean="0"/>
              <a:t>cd ..</a:t>
            </a:r>
          </a:p>
          <a:p>
            <a:r>
              <a:rPr lang="en-US" dirty="0" err="1" smtClean="0"/>
              <a:t>cal</a:t>
            </a:r>
            <a:endParaRPr lang="en-US" dirty="0" smtClean="0"/>
          </a:p>
          <a:p>
            <a:r>
              <a:rPr lang="en-US" dirty="0" smtClean="0"/>
              <a:t>date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new_directory</a:t>
            </a:r>
            <a:endParaRPr lang="en-US" dirty="0" smtClean="0"/>
          </a:p>
          <a:p>
            <a:r>
              <a:rPr lang="en-US" dirty="0" smtClean="0"/>
              <a:t>touch </a:t>
            </a:r>
            <a:r>
              <a:rPr lang="en-US" dirty="0" err="1" smtClean="0"/>
              <a:t>new_file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49801" y="2323652"/>
            <a:ext cx="3553908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rm</a:t>
            </a:r>
            <a:r>
              <a:rPr lang="en-US" dirty="0" smtClean="0"/>
              <a:t> –r file</a:t>
            </a:r>
          </a:p>
          <a:p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rf</a:t>
            </a:r>
            <a:r>
              <a:rPr lang="en-US" dirty="0" smtClean="0"/>
              <a:t> directory</a:t>
            </a:r>
          </a:p>
          <a:p>
            <a:r>
              <a:rPr lang="en-US" dirty="0" err="1" smtClean="0"/>
              <a:t>lpr</a:t>
            </a:r>
            <a:r>
              <a:rPr lang="en-US" dirty="0" smtClean="0"/>
              <a:t> </a:t>
            </a:r>
            <a:r>
              <a:rPr lang="en-US" dirty="0" err="1" smtClean="0"/>
              <a:t>file_to_print</a:t>
            </a:r>
            <a:endParaRPr lang="en-US" dirty="0" smtClean="0"/>
          </a:p>
          <a:p>
            <a:r>
              <a:rPr lang="en-US" dirty="0" err="1" smtClean="0"/>
              <a:t>cal</a:t>
            </a:r>
            <a:endParaRPr lang="en-US" dirty="0" smtClean="0"/>
          </a:p>
          <a:p>
            <a:r>
              <a:rPr lang="en-US" dirty="0" smtClean="0"/>
              <a:t>date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org_file</a:t>
            </a:r>
            <a:r>
              <a:rPr lang="en-US" dirty="0" smtClean="0"/>
              <a:t> </a:t>
            </a:r>
            <a:r>
              <a:rPr lang="en-US" dirty="0" err="1" smtClean="0"/>
              <a:t>new_loc</a:t>
            </a:r>
            <a:r>
              <a:rPr lang="en-US" dirty="0" smtClean="0"/>
              <a:t> </a:t>
            </a:r>
          </a:p>
          <a:p>
            <a:r>
              <a:rPr lang="en-US" dirty="0" smtClean="0"/>
              <a:t>mv </a:t>
            </a:r>
            <a:r>
              <a:rPr lang="en-US" dirty="0" err="1" smtClean="0"/>
              <a:t>old_file</a:t>
            </a:r>
            <a:r>
              <a:rPr lang="en-US" dirty="0" smtClean="0"/>
              <a:t> </a:t>
            </a:r>
            <a:r>
              <a:rPr lang="en-US" dirty="0" err="1" smtClean="0"/>
              <a:t>new_file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627864"/>
            <a:ext cx="7024744" cy="114300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hottest programing languages!</a:t>
            </a:r>
          </a:p>
          <a:p>
            <a:r>
              <a:rPr lang="en-US" dirty="0" smtClean="0"/>
              <a:t>Known for its simplicity, and versatility</a:t>
            </a:r>
          </a:p>
          <a:p>
            <a:r>
              <a:rPr lang="en-US" dirty="0" smtClean="0"/>
              <a:t>Also known for its numerous modules and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533900"/>
            <a:ext cx="3302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Python in the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Simply type and enter “python”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Let’s get started!</a:t>
            </a:r>
            <a:endParaRPr lang="en-US" dirty="0"/>
          </a:p>
        </p:txBody>
      </p:sp>
      <p:pic>
        <p:nvPicPr>
          <p:cNvPr id="4" name="Picture 3" descr="Screen Shot 2016-04-13 at 5.1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09" y="2984500"/>
            <a:ext cx="6451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smtClean="0"/>
              <a:t>List</a:t>
            </a:r>
          </a:p>
          <a:p>
            <a:r>
              <a:rPr lang="en-US" i="1" dirty="0" smtClean="0"/>
              <a:t>Tuple</a:t>
            </a:r>
          </a:p>
          <a:p>
            <a:r>
              <a:rPr lang="en-US" i="1" dirty="0" smtClean="0"/>
              <a:t>Dictionary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7895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Twitter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US" dirty="0" smtClean="0"/>
              <a:t>Install </a:t>
            </a:r>
            <a:r>
              <a:rPr lang="en-US" dirty="0" err="1" smtClean="0"/>
              <a:t>Tweepy</a:t>
            </a:r>
            <a:r>
              <a:rPr lang="en-US" dirty="0"/>
              <a:t>!</a:t>
            </a:r>
            <a:endParaRPr lang="en-US" dirty="0" smtClean="0"/>
          </a:p>
          <a:p>
            <a:pPr marL="68580" indent="0">
              <a:buNone/>
            </a:pPr>
            <a:r>
              <a:rPr lang="en-US" sz="2000" i="1" dirty="0" smtClean="0"/>
              <a:t>pip </a:t>
            </a:r>
            <a:r>
              <a:rPr lang="en-US" sz="2000" i="1" dirty="0"/>
              <a:t>install </a:t>
            </a:r>
            <a:r>
              <a:rPr lang="en-US" sz="2000" i="1" dirty="0" err="1" smtClean="0"/>
              <a:t>tweepy</a:t>
            </a:r>
            <a:endParaRPr lang="en-US" sz="2000" i="1" dirty="0" smtClean="0"/>
          </a:p>
          <a:p>
            <a:pPr marL="68580" indent="0" algn="ctr">
              <a:buNone/>
            </a:pPr>
            <a:r>
              <a:rPr lang="en-US" sz="2000" dirty="0" smtClean="0"/>
              <a:t>OR</a:t>
            </a:r>
            <a:r>
              <a:rPr lang="en-US" sz="2000" dirty="0"/>
              <a:t>	</a:t>
            </a:r>
            <a:r>
              <a:rPr lang="en-US" sz="2000" dirty="0" smtClean="0"/>
              <a:t>	</a:t>
            </a:r>
          </a:p>
          <a:p>
            <a:pPr marL="6858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clone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://github.com/tweepy</a:t>
            </a:r>
            <a:r>
              <a:rPr lang="en-US" sz="2000" dirty="0" smtClean="0">
                <a:hlinkClick r:id="rId2"/>
              </a:rPr>
              <a:t>/tweepy.git</a:t>
            </a:r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>cd </a:t>
            </a:r>
            <a:r>
              <a:rPr lang="en-US" sz="2000" dirty="0" err="1"/>
              <a:t>tweepy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 smtClean="0"/>
              <a:t>python </a:t>
            </a:r>
            <a:r>
              <a:rPr lang="en-US" sz="2000" dirty="0" err="1"/>
              <a:t>setup.py</a:t>
            </a:r>
            <a:r>
              <a:rPr lang="en-US" sz="2000" dirty="0"/>
              <a:t> install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95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Twitter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457200">
              <a:buAutoNum type="arabicPeriod"/>
            </a:pPr>
            <a:r>
              <a:rPr lang="en-US" dirty="0" smtClean="0"/>
              <a:t>Make </a:t>
            </a:r>
            <a:r>
              <a:rPr lang="en-US" dirty="0" smtClean="0"/>
              <a:t>a Twitter Account!</a:t>
            </a:r>
          </a:p>
          <a:p>
            <a:pPr marL="525780" indent="-457200">
              <a:buAutoNum type="arabicPeriod"/>
            </a:pPr>
            <a:r>
              <a:rPr lang="en-US" dirty="0" smtClean="0"/>
              <a:t>Head over to </a:t>
            </a:r>
            <a:r>
              <a:rPr lang="en-US" dirty="0" err="1" smtClean="0"/>
              <a:t>apps.twitter.com</a:t>
            </a:r>
            <a:endParaRPr lang="en-US" dirty="0" smtClean="0"/>
          </a:p>
          <a:p>
            <a:pPr marL="525780" indent="-457200">
              <a:buAutoNum type="arabicPeriod"/>
            </a:pPr>
            <a:r>
              <a:rPr lang="en-US" dirty="0" smtClean="0"/>
              <a:t>Click Create New App!</a:t>
            </a:r>
          </a:p>
          <a:p>
            <a:pPr marL="525780" indent="-457200">
              <a:buAutoNum type="arabicPeriod"/>
            </a:pPr>
            <a:r>
              <a:rPr lang="en-US" dirty="0" smtClean="0"/>
              <a:t>Enter all the information.</a:t>
            </a:r>
          </a:p>
          <a:p>
            <a:pPr marL="525780" indent="-457200">
              <a:buAutoNum type="arabicPeriod"/>
            </a:pPr>
            <a:r>
              <a:rPr lang="en-US" dirty="0" smtClean="0"/>
              <a:t>Get the Consumer Keys, and API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get some </a:t>
            </a:r>
            <a:r>
              <a:rPr lang="en-US" dirty="0" err="1" smtClean="0"/>
              <a:t>techinicalities</a:t>
            </a:r>
            <a:r>
              <a:rPr lang="en-US" dirty="0"/>
              <a:t> </a:t>
            </a:r>
            <a:r>
              <a:rPr lang="en-US" dirty="0" smtClean="0"/>
              <a:t>out of the way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3"/>
            <a:ext cx="6777317" cy="690644"/>
          </a:xfrm>
        </p:spPr>
        <p:txBody>
          <a:bodyPr/>
          <a:lstStyle/>
          <a:p>
            <a:r>
              <a:rPr lang="en-US" dirty="0" smtClean="0"/>
              <a:t>What exactly is your computer made of?</a:t>
            </a:r>
            <a:endParaRPr lang="en-US" dirty="0"/>
          </a:p>
        </p:txBody>
      </p:sp>
      <p:pic>
        <p:nvPicPr>
          <p:cNvPr id="4" name="Picture 3" descr="Computer-Hard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4" y="3593751"/>
            <a:ext cx="2824475" cy="1765297"/>
          </a:xfrm>
          <a:prstGeom prst="rect">
            <a:avLst/>
          </a:prstGeom>
        </p:spPr>
      </p:pic>
      <p:pic>
        <p:nvPicPr>
          <p:cNvPr id="6" name="Picture 5" descr="hardware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88" y="3014296"/>
            <a:ext cx="2602208" cy="1733471"/>
          </a:xfrm>
          <a:prstGeom prst="rect">
            <a:avLst/>
          </a:prstGeom>
        </p:spPr>
      </p:pic>
      <p:pic>
        <p:nvPicPr>
          <p:cNvPr id="7" name="Picture 6" descr="transistor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26" y="3200969"/>
            <a:ext cx="3120664" cy="175444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43490" y="5585140"/>
            <a:ext cx="6777317" cy="690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Answer: lots of hardware! (god bless engineers)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-&gt; Output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97263" y="2236732"/>
            <a:ext cx="6777317" cy="3508977"/>
          </a:xfrm>
        </p:spPr>
        <p:txBody>
          <a:bodyPr/>
          <a:lstStyle/>
          <a:p>
            <a:r>
              <a:rPr lang="en-US" dirty="0" smtClean="0"/>
              <a:t>How do we get the computer to do what we want it to do?</a:t>
            </a:r>
            <a:endParaRPr lang="en-US" dirty="0"/>
          </a:p>
        </p:txBody>
      </p:sp>
      <p:pic>
        <p:nvPicPr>
          <p:cNvPr id="16" name="Picture 15" descr="Screen Shot 2016-04-13 at 2.02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90" y="3449939"/>
            <a:ext cx="5798780" cy="13067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46237" y="4422270"/>
            <a:ext cx="8704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15127" y="2841751"/>
            <a:ext cx="8704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7263" y="2788219"/>
            <a:ext cx="8704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8890" y="4165190"/>
            <a:ext cx="8704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74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974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Hardware does stuff</a:t>
            </a:r>
            <a:endParaRPr lang="en-US" dirty="0"/>
          </a:p>
        </p:txBody>
      </p:sp>
      <p:pic>
        <p:nvPicPr>
          <p:cNvPr id="4" name="Content Placeholder 3" descr="cpu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6" b="24116"/>
          <a:stretch>
            <a:fillRect/>
          </a:stretch>
        </p:blipFill>
        <p:spPr>
          <a:xfrm>
            <a:off x="744548" y="1868389"/>
            <a:ext cx="3632998" cy="2340568"/>
          </a:xfrm>
        </p:spPr>
      </p:pic>
      <p:sp>
        <p:nvSpPr>
          <p:cNvPr id="5" name="TextBox 4"/>
          <p:cNvSpPr txBox="1"/>
          <p:nvPr/>
        </p:nvSpPr>
        <p:spPr>
          <a:xfrm>
            <a:off x="744548" y="4597286"/>
            <a:ext cx="33931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Central Processing Unit = “CPU”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Processes instructions from memory, and stores results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Contains 32 sets of data, called “registers”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54" y="2614377"/>
            <a:ext cx="3492836" cy="261694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881055" y="3456925"/>
            <a:ext cx="1250615" cy="5173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6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97464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Man-made instructions: Programming Languages!</a:t>
            </a:r>
            <a:endParaRPr lang="en-US" dirty="0"/>
          </a:p>
        </p:txBody>
      </p:sp>
      <p:pic>
        <p:nvPicPr>
          <p:cNvPr id="8" name="Content Placeholder 7" descr="Screen Shot 2016-04-13 at 2.30.16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4" b="11174"/>
          <a:stretch>
            <a:fillRect/>
          </a:stretch>
        </p:blipFill>
        <p:spPr>
          <a:xfrm>
            <a:off x="1043490" y="1891264"/>
            <a:ext cx="7024744" cy="3352405"/>
          </a:xfrm>
        </p:spPr>
      </p:pic>
      <p:pic>
        <p:nvPicPr>
          <p:cNvPr id="9" name="Picture 8" descr="Screen Shot 2016-04-13 at 2.34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5492986"/>
            <a:ext cx="4241800" cy="8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 was developed to manage your computers’ hardware and software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606800"/>
            <a:ext cx="4435909" cy="2225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200" y="337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Used to be a command line interface, but has evolved!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894" y="4267201"/>
            <a:ext cx="3248906" cy="20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1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Precedes Windows</a:t>
            </a:r>
          </a:p>
          <a:p>
            <a:r>
              <a:rPr lang="en-US" dirty="0" smtClean="0"/>
              <a:t>In UNIX, everything is </a:t>
            </a:r>
            <a:r>
              <a:rPr lang="en-US" dirty="0" smtClean="0"/>
              <a:t>either a file or a process</a:t>
            </a:r>
            <a:r>
              <a:rPr lang="en-US" dirty="0" smtClean="0"/>
              <a:t>!</a:t>
            </a:r>
            <a:endParaRPr lang="en-US" dirty="0" smtClean="0"/>
          </a:p>
          <a:p>
            <a:pPr lvl="1"/>
            <a:r>
              <a:rPr lang="en-US" dirty="0" smtClean="0"/>
              <a:t>Unix is very very simple, and simple is always better</a:t>
            </a:r>
          </a:p>
          <a:p>
            <a:r>
              <a:rPr lang="en-US" dirty="0" smtClean="0"/>
              <a:t>Programs built on UNIX machines can be compiled for all sorts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55402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Shell + the Kernel</a:t>
            </a:r>
            <a:endParaRPr lang="en-US" dirty="0"/>
          </a:p>
        </p:txBody>
      </p:sp>
      <p:pic>
        <p:nvPicPr>
          <p:cNvPr id="6" name="Content Placeholder 5" descr="Screen Shot 2016-04-12 at 11.47.4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 b="5143"/>
          <a:stretch>
            <a:fillRect/>
          </a:stretch>
        </p:blipFill>
        <p:spPr>
          <a:xfrm>
            <a:off x="1043493" y="2298252"/>
            <a:ext cx="4591136" cy="2377075"/>
          </a:xfrm>
        </p:spPr>
      </p:pic>
      <p:sp>
        <p:nvSpPr>
          <p:cNvPr id="4" name="TextBox 3"/>
          <p:cNvSpPr txBox="1"/>
          <p:nvPr/>
        </p:nvSpPr>
        <p:spPr>
          <a:xfrm>
            <a:off x="5888629" y="4449128"/>
            <a:ext cx="2433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Shell = CLI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talks directly to the hardware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9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deviations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GNU/Linux and Mac OS X are both part of the UNIX family!</a:t>
            </a:r>
          </a:p>
          <a:p>
            <a:r>
              <a:rPr lang="en-US" dirty="0" smtClean="0"/>
              <a:t>What does that mean?</a:t>
            </a:r>
          </a:p>
          <a:p>
            <a:pPr lvl="1"/>
            <a:r>
              <a:rPr lang="en-US" dirty="0" smtClean="0"/>
              <a:t>Similar file system, and ability to use more free and open-source </a:t>
            </a:r>
            <a:r>
              <a:rPr lang="en-US" dirty="0" err="1" smtClean="0"/>
              <a:t>softwares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4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1050</TotalTime>
  <Words>956</Words>
  <Application>Microsoft Macintosh PowerPoint</Application>
  <PresentationFormat>On-screen Show (4:3)</PresentationFormat>
  <Paragraphs>170</Paragraphs>
  <Slides>17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Austin</vt:lpstr>
      <vt:lpstr>Learn UNIX/Python with SASE!</vt:lpstr>
      <vt:lpstr>Let’s get some techinicalities out of the way…</vt:lpstr>
      <vt:lpstr>Input -&gt; Output</vt:lpstr>
      <vt:lpstr>Hardware does stuff</vt:lpstr>
      <vt:lpstr>Man-made instructions: Programming Languages!</vt:lpstr>
      <vt:lpstr>The Operating System</vt:lpstr>
      <vt:lpstr>UNIX</vt:lpstr>
      <vt:lpstr>The Shell + the Kernel</vt:lpstr>
      <vt:lpstr>UNIX deviations</vt:lpstr>
      <vt:lpstr>Let’s use your shell!</vt:lpstr>
      <vt:lpstr>Commands</vt:lpstr>
      <vt:lpstr>Python</vt:lpstr>
      <vt:lpstr>What is Python?</vt:lpstr>
      <vt:lpstr>Developing Python in the shell</vt:lpstr>
      <vt:lpstr>Python data types</vt:lpstr>
      <vt:lpstr>Using the Twitter API</vt:lpstr>
      <vt:lpstr>Using the Twitter API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UNIX/Python with SASE!</dc:title>
  <dc:creator>Vandana Karan</dc:creator>
  <cp:lastModifiedBy>Vandana Karan</cp:lastModifiedBy>
  <cp:revision>32</cp:revision>
  <dcterms:created xsi:type="dcterms:W3CDTF">2016-04-13T03:48:55Z</dcterms:created>
  <dcterms:modified xsi:type="dcterms:W3CDTF">2016-04-13T22:24:02Z</dcterms:modified>
</cp:coreProperties>
</file>